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8A87A34-81AB-432B-8DAE-1953F412C126}" type="datetimeFigureOut">
              <a:rPr lang="en-US" smtClean="0"/>
              <a:t>10/2/2019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8084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10/2/2019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26826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10/2/2019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74245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10/2/2019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95251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10/2/2019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07217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A87A34-81AB-432B-8DAE-1953F412C126}" type="datetimeFigureOut">
              <a:rPr lang="en-US" smtClean="0"/>
              <a:t>10/2/2019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1253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A87A34-81AB-432B-8DAE-1953F412C126}" type="datetimeFigureOut">
              <a:rPr lang="en-US" smtClean="0"/>
              <a:t>10/2/2019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17867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8A87A34-81AB-432B-8DAE-1953F412C126}" type="datetimeFigureOut">
              <a:rPr lang="en-US" smtClean="0"/>
              <a:t>10/2/2019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108402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8A87A34-81AB-432B-8DAE-1953F412C126}" type="datetimeFigureOut">
              <a:rPr lang="en-US" smtClean="0"/>
              <a:pPr/>
              <a:t>10/2/2019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83148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0847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10/2/2019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31669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86572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6047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07297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141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10/2/2019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9189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10/2/2019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35240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8A87A34-81AB-432B-8DAE-1953F412C126}" type="datetimeFigureOut">
              <a:rPr lang="en-US" smtClean="0"/>
              <a:pPr/>
              <a:t>10/2/2019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9419467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612E29-AFEC-4AFB-91FC-3B9CE500CC72}"/>
              </a:ext>
            </a:extLst>
          </p:cNvPr>
          <p:cNvSpPr>
            <a:spLocks noGrp="1"/>
          </p:cNvSpPr>
          <p:nvPr>
            <p:ph type="ctrTitle"/>
          </p:nvPr>
        </p:nvSpPr>
        <p:spPr/>
        <p:txBody>
          <a:bodyPr/>
          <a:lstStyle/>
          <a:p>
            <a:endParaRPr lang="ru-RU" dirty="0"/>
          </a:p>
        </p:txBody>
      </p:sp>
      <p:sp>
        <p:nvSpPr>
          <p:cNvPr id="3" name="Подзаголовок 2">
            <a:extLst>
              <a:ext uri="{FF2B5EF4-FFF2-40B4-BE49-F238E27FC236}">
                <a16:creationId xmlns:a16="http://schemas.microsoft.com/office/drawing/2014/main" id="{F1ED1CC5-E5FB-4D2E-8A76-45F83FA24702}"/>
              </a:ext>
            </a:extLst>
          </p:cNvPr>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3190150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066E45-F5E6-4BF0-AA59-4A2DD4BF4D86}"/>
              </a:ext>
            </a:extLst>
          </p:cNvPr>
          <p:cNvSpPr>
            <a:spLocks noGrp="1"/>
          </p:cNvSpPr>
          <p:nvPr>
            <p:ph type="title"/>
          </p:nvPr>
        </p:nvSpPr>
        <p:spPr/>
        <p:txBody>
          <a:bodyPr/>
          <a:lstStyle/>
          <a:p>
            <a:pPr algn="ctr"/>
            <a:r>
              <a:rPr lang="en-US" dirty="0">
                <a:solidFill>
                  <a:srgbClr val="FFFF00"/>
                </a:solidFill>
              </a:rPr>
              <a:t>Identify robot motion components</a:t>
            </a:r>
            <a:endParaRPr lang="ru-RU" dirty="0">
              <a:solidFill>
                <a:srgbClr val="FFFF00"/>
              </a:solidFill>
            </a:endParaRPr>
          </a:p>
        </p:txBody>
      </p:sp>
      <p:sp>
        <p:nvSpPr>
          <p:cNvPr id="3" name="Объект 2">
            <a:extLst>
              <a:ext uri="{FF2B5EF4-FFF2-40B4-BE49-F238E27FC236}">
                <a16:creationId xmlns:a16="http://schemas.microsoft.com/office/drawing/2014/main" id="{DD6C14C4-A674-45C3-8125-D43817AFBD60}"/>
              </a:ext>
            </a:extLst>
          </p:cNvPr>
          <p:cNvSpPr>
            <a:spLocks noGrp="1"/>
          </p:cNvSpPr>
          <p:nvPr>
            <p:ph idx="1"/>
          </p:nvPr>
        </p:nvSpPr>
        <p:spPr>
          <a:xfrm>
            <a:off x="685171" y="2251162"/>
            <a:ext cx="10363130" cy="4606837"/>
          </a:xfrm>
        </p:spPr>
        <p:txBody>
          <a:bodyPr/>
          <a:lstStyle/>
          <a:p>
            <a:pPr marL="0" indent="0">
              <a:buNone/>
            </a:pPr>
            <a:r>
              <a:rPr lang="en-US" dirty="0"/>
              <a:t>The system in this tutorial defines a robot that moves with two electric wheels in two dimensions. It includes:</a:t>
            </a:r>
          </a:p>
          <a:p>
            <a:r>
              <a:rPr lang="en-US" dirty="0"/>
              <a:t>Linear motion characteristics</a:t>
            </a:r>
          </a:p>
          <a:p>
            <a:r>
              <a:rPr lang="en-US" dirty="0"/>
              <a:t>Rotational motion characteristics</a:t>
            </a:r>
          </a:p>
          <a:p>
            <a:r>
              <a:rPr lang="en-US" dirty="0"/>
              <a:t>Transformations to determine the location of the system in two dimensions</a:t>
            </a:r>
          </a:p>
          <a:p>
            <a:r>
              <a:rPr lang="en-US" dirty="0"/>
              <a:t>A sensor to measure the distance of the robot from an obstacle</a:t>
            </a:r>
          </a:p>
          <a:p>
            <a:pPr marL="0" indent="0">
              <a:buNone/>
            </a:pPr>
            <a:endParaRPr lang="ru-RU" dirty="0"/>
          </a:p>
        </p:txBody>
      </p:sp>
      <p:pic>
        <p:nvPicPr>
          <p:cNvPr id="4" name="Рисунок 3">
            <a:extLst>
              <a:ext uri="{FF2B5EF4-FFF2-40B4-BE49-F238E27FC236}">
                <a16:creationId xmlns:a16="http://schemas.microsoft.com/office/drawing/2014/main" id="{5C0B613F-F728-4E00-8D95-ECC4A3D2EDE0}"/>
              </a:ext>
            </a:extLst>
          </p:cNvPr>
          <p:cNvPicPr>
            <a:picLocks noChangeAspect="1"/>
          </p:cNvPicPr>
          <p:nvPr/>
        </p:nvPicPr>
        <p:blipFill>
          <a:blip r:embed="rId2"/>
          <a:stretch>
            <a:fillRect/>
          </a:stretch>
        </p:blipFill>
        <p:spPr>
          <a:xfrm>
            <a:off x="685171" y="4686955"/>
            <a:ext cx="8724900" cy="1343025"/>
          </a:xfrm>
          <a:prstGeom prst="rect">
            <a:avLst/>
          </a:prstGeom>
        </p:spPr>
      </p:pic>
    </p:spTree>
    <p:extLst>
      <p:ext uri="{BB962C8B-B14F-4D97-AF65-F5344CB8AC3E}">
        <p14:creationId xmlns:p14="http://schemas.microsoft.com/office/powerpoint/2010/main" val="2185848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22B35CA-8C82-4B7E-8875-B10F784CF6AA}"/>
              </a:ext>
            </a:extLst>
          </p:cNvPr>
          <p:cNvSpPr>
            <a:spLocks noGrp="1"/>
          </p:cNvSpPr>
          <p:nvPr>
            <p:ph type="title"/>
          </p:nvPr>
        </p:nvSpPr>
        <p:spPr>
          <a:xfrm>
            <a:off x="685800" y="764373"/>
            <a:ext cx="10820400" cy="1293028"/>
          </a:xfrm>
        </p:spPr>
        <p:txBody>
          <a:bodyPr/>
          <a:lstStyle/>
          <a:p>
            <a:pPr algn="ctr"/>
            <a:r>
              <a:rPr lang="en-US" b="1" dirty="0">
                <a:solidFill>
                  <a:srgbClr val="FFFF00"/>
                </a:solidFill>
              </a:rPr>
              <a:t>Model-Based Design with Simulink</a:t>
            </a:r>
            <a:endParaRPr lang="ru-RU" dirty="0">
              <a:solidFill>
                <a:srgbClr val="FFFF00"/>
              </a:solidFill>
            </a:endParaRPr>
          </a:p>
        </p:txBody>
      </p:sp>
      <p:sp>
        <p:nvSpPr>
          <p:cNvPr id="3" name="Объект 2">
            <a:extLst>
              <a:ext uri="{FF2B5EF4-FFF2-40B4-BE49-F238E27FC236}">
                <a16:creationId xmlns:a16="http://schemas.microsoft.com/office/drawing/2014/main" id="{255CCDE8-E655-4C1E-AB12-18D75164B39C}"/>
              </a:ext>
            </a:extLst>
          </p:cNvPr>
          <p:cNvSpPr>
            <a:spLocks noGrp="1"/>
          </p:cNvSpPr>
          <p:nvPr>
            <p:ph idx="1"/>
          </p:nvPr>
        </p:nvSpPr>
        <p:spPr>
          <a:xfrm>
            <a:off x="520118" y="2290195"/>
            <a:ext cx="10820400" cy="4379053"/>
          </a:xfrm>
        </p:spPr>
        <p:txBody>
          <a:bodyPr/>
          <a:lstStyle/>
          <a:p>
            <a:r>
              <a:rPr lang="en-US" dirty="0"/>
              <a:t>Modeling is a way to create a virtual representation of a real-world system. You can</a:t>
            </a:r>
            <a:r>
              <a:rPr lang="ru-RU" dirty="0"/>
              <a:t> </a:t>
            </a:r>
            <a:r>
              <a:rPr lang="en-US" dirty="0"/>
              <a:t>simulate this virtual representation under a wide range of conditions to see how it</a:t>
            </a:r>
            <a:r>
              <a:rPr lang="ru-RU" dirty="0"/>
              <a:t> </a:t>
            </a:r>
            <a:r>
              <a:rPr lang="en-US" dirty="0"/>
              <a:t>behaves.</a:t>
            </a:r>
          </a:p>
          <a:p>
            <a:r>
              <a:rPr lang="en-US" dirty="0"/>
              <a:t>Modeling and simulation are valuable for testing conditions that are difficult to reproduce</a:t>
            </a:r>
            <a:r>
              <a:rPr lang="ru-RU" dirty="0"/>
              <a:t> </a:t>
            </a:r>
            <a:r>
              <a:rPr lang="en-US" dirty="0"/>
              <a:t>with hardware prototypes alone. </a:t>
            </a:r>
            <a:endParaRPr lang="ru-RU" dirty="0"/>
          </a:p>
          <a:p>
            <a:r>
              <a:rPr lang="en-US" dirty="0"/>
              <a:t>This is especially true in the early phase of the design</a:t>
            </a:r>
            <a:r>
              <a:rPr lang="ru-RU" dirty="0"/>
              <a:t> </a:t>
            </a:r>
            <a:r>
              <a:rPr lang="en-US" dirty="0"/>
              <a:t>process when hardware is not yet available. Iterating between modeling and simulation</a:t>
            </a:r>
            <a:r>
              <a:rPr lang="ru-RU" dirty="0"/>
              <a:t> </a:t>
            </a:r>
            <a:r>
              <a:rPr lang="en-US" dirty="0"/>
              <a:t>can improve the quality of the system design early, by reducing the number of errors</a:t>
            </a:r>
            <a:r>
              <a:rPr lang="ru-RU" dirty="0"/>
              <a:t> </a:t>
            </a:r>
            <a:r>
              <a:rPr lang="en-US" dirty="0"/>
              <a:t>found later in the design process.</a:t>
            </a:r>
            <a:endParaRPr lang="ru-RU" dirty="0"/>
          </a:p>
        </p:txBody>
      </p:sp>
    </p:spTree>
    <p:extLst>
      <p:ext uri="{BB962C8B-B14F-4D97-AF65-F5344CB8AC3E}">
        <p14:creationId xmlns:p14="http://schemas.microsoft.com/office/powerpoint/2010/main" val="3437019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387C0D-6A7D-4DB7-AF36-B8502785F7CB}"/>
              </a:ext>
            </a:extLst>
          </p:cNvPr>
          <p:cNvSpPr>
            <a:spLocks noGrp="1"/>
          </p:cNvSpPr>
          <p:nvPr>
            <p:ph type="title"/>
          </p:nvPr>
        </p:nvSpPr>
        <p:spPr>
          <a:xfrm>
            <a:off x="1003953" y="1057558"/>
            <a:ext cx="9171894" cy="706964"/>
          </a:xfrm>
        </p:spPr>
        <p:txBody>
          <a:bodyPr/>
          <a:lstStyle/>
          <a:p>
            <a:pPr algn="ctr"/>
            <a:r>
              <a:rPr lang="en-US" b="1" dirty="0">
                <a:solidFill>
                  <a:srgbClr val="FFFF00"/>
                </a:solidFill>
              </a:rPr>
              <a:t>Model-Based Design with Simulink</a:t>
            </a:r>
            <a:endParaRPr lang="ru-RU" b="1" dirty="0">
              <a:solidFill>
                <a:srgbClr val="FFFF00"/>
              </a:solidFill>
            </a:endParaRPr>
          </a:p>
        </p:txBody>
      </p:sp>
      <p:sp>
        <p:nvSpPr>
          <p:cNvPr id="3" name="Объект 2">
            <a:extLst>
              <a:ext uri="{FF2B5EF4-FFF2-40B4-BE49-F238E27FC236}">
                <a16:creationId xmlns:a16="http://schemas.microsoft.com/office/drawing/2014/main" id="{516D064B-D211-40F1-94E6-CD75358C15FA}"/>
              </a:ext>
            </a:extLst>
          </p:cNvPr>
          <p:cNvSpPr>
            <a:spLocks noGrp="1"/>
          </p:cNvSpPr>
          <p:nvPr>
            <p:ph idx="1"/>
          </p:nvPr>
        </p:nvSpPr>
        <p:spPr>
          <a:xfrm>
            <a:off x="1003952" y="2385386"/>
            <a:ext cx="9926903" cy="4401308"/>
          </a:xfrm>
        </p:spPr>
        <p:txBody>
          <a:bodyPr>
            <a:normAutofit/>
          </a:bodyPr>
          <a:lstStyle/>
          <a:p>
            <a:pPr marL="0" indent="0">
              <a:buNone/>
            </a:pPr>
            <a:r>
              <a:rPr lang="en-US" dirty="0"/>
              <a:t>In Model-Based Design, a system model is at the center of the workflow. Model-Based Design enables fast and cost-effective development of dynamic systems, including control systems, signal processing systems, and communications systems.</a:t>
            </a:r>
          </a:p>
          <a:p>
            <a:pPr marL="0" indent="0">
              <a:buNone/>
            </a:pPr>
            <a:r>
              <a:rPr lang="en-US" dirty="0"/>
              <a:t>Model-Based Design allows you to:</a:t>
            </a:r>
          </a:p>
          <a:p>
            <a:r>
              <a:rPr lang="en-US" dirty="0"/>
              <a:t>Use a common design environment across project teams</a:t>
            </a:r>
          </a:p>
          <a:p>
            <a:r>
              <a:rPr lang="en-US" dirty="0"/>
              <a:t>Link designs directly to requirements</a:t>
            </a:r>
          </a:p>
          <a:p>
            <a:r>
              <a:rPr lang="en-US" dirty="0"/>
              <a:t>Identify and correct errors continuously by integrating testing with design</a:t>
            </a:r>
          </a:p>
          <a:p>
            <a:r>
              <a:rPr lang="en-US" dirty="0"/>
              <a:t>Refine algorithms through multidomain simulation</a:t>
            </a:r>
          </a:p>
          <a:p>
            <a:r>
              <a:rPr lang="en-US" dirty="0"/>
              <a:t>Automatically generate embedded software code and documentation</a:t>
            </a:r>
          </a:p>
          <a:p>
            <a:r>
              <a:rPr lang="en-US" dirty="0"/>
              <a:t>Develop and reuse test suites</a:t>
            </a:r>
            <a:endParaRPr lang="ru-RU" dirty="0"/>
          </a:p>
        </p:txBody>
      </p:sp>
    </p:spTree>
    <p:extLst>
      <p:ext uri="{BB962C8B-B14F-4D97-AF65-F5344CB8AC3E}">
        <p14:creationId xmlns:p14="http://schemas.microsoft.com/office/powerpoint/2010/main" val="2433069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AFCB0F-FAD6-4C89-9FF8-839997B9708D}"/>
              </a:ext>
            </a:extLst>
          </p:cNvPr>
          <p:cNvSpPr>
            <a:spLocks noGrp="1"/>
          </p:cNvSpPr>
          <p:nvPr>
            <p:ph type="title"/>
          </p:nvPr>
        </p:nvSpPr>
        <p:spPr/>
        <p:txBody>
          <a:bodyPr/>
          <a:lstStyle/>
          <a:p>
            <a:pPr algn="ctr"/>
            <a:r>
              <a:rPr lang="en-US" b="1" dirty="0">
                <a:solidFill>
                  <a:srgbClr val="FFFF00"/>
                </a:solidFill>
              </a:rPr>
              <a:t>Model-Based Design with Simulink</a:t>
            </a:r>
            <a:endParaRPr lang="ru-RU" dirty="0"/>
          </a:p>
        </p:txBody>
      </p:sp>
      <p:pic>
        <p:nvPicPr>
          <p:cNvPr id="7" name="Объект 6">
            <a:extLst>
              <a:ext uri="{FF2B5EF4-FFF2-40B4-BE49-F238E27FC236}">
                <a16:creationId xmlns:a16="http://schemas.microsoft.com/office/drawing/2014/main" id="{30D9712F-FA69-4A42-8B06-0D3F10830EB0}"/>
              </a:ext>
            </a:extLst>
          </p:cNvPr>
          <p:cNvPicPr>
            <a:picLocks noGrp="1" noChangeAspect="1"/>
          </p:cNvPicPr>
          <p:nvPr>
            <p:ph idx="1"/>
          </p:nvPr>
        </p:nvPicPr>
        <p:blipFill>
          <a:blip r:embed="rId2"/>
          <a:stretch>
            <a:fillRect/>
          </a:stretch>
        </p:blipFill>
        <p:spPr>
          <a:xfrm>
            <a:off x="1819946" y="2246780"/>
            <a:ext cx="7290498" cy="4611220"/>
          </a:xfrm>
          <a:prstGeom prst="rect">
            <a:avLst/>
          </a:prstGeom>
        </p:spPr>
      </p:pic>
    </p:spTree>
    <p:extLst>
      <p:ext uri="{BB962C8B-B14F-4D97-AF65-F5344CB8AC3E}">
        <p14:creationId xmlns:p14="http://schemas.microsoft.com/office/powerpoint/2010/main" val="1456933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4E0AB0-3036-41B8-9571-0AD3AAF97DF5}"/>
              </a:ext>
            </a:extLst>
          </p:cNvPr>
          <p:cNvSpPr>
            <a:spLocks noGrp="1"/>
          </p:cNvSpPr>
          <p:nvPr>
            <p:ph type="title"/>
          </p:nvPr>
        </p:nvSpPr>
        <p:spPr>
          <a:xfrm>
            <a:off x="989902" y="973667"/>
            <a:ext cx="8926466" cy="746075"/>
          </a:xfrm>
        </p:spPr>
        <p:txBody>
          <a:bodyPr/>
          <a:lstStyle/>
          <a:p>
            <a:pPr algn="ctr"/>
            <a:r>
              <a:rPr lang="en-US" dirty="0">
                <a:solidFill>
                  <a:srgbClr val="FFFF00"/>
                </a:solidFill>
              </a:rPr>
              <a:t>System definition</a:t>
            </a:r>
            <a:endParaRPr lang="ru-RU" dirty="0">
              <a:solidFill>
                <a:srgbClr val="FFFF00"/>
              </a:solidFill>
            </a:endParaRPr>
          </a:p>
        </p:txBody>
      </p:sp>
      <p:sp>
        <p:nvSpPr>
          <p:cNvPr id="3" name="Объект 2">
            <a:extLst>
              <a:ext uri="{FF2B5EF4-FFF2-40B4-BE49-F238E27FC236}">
                <a16:creationId xmlns:a16="http://schemas.microsoft.com/office/drawing/2014/main" id="{2F42EA9F-5AF4-4AF4-A083-1C6EFE9373EC}"/>
              </a:ext>
            </a:extLst>
          </p:cNvPr>
          <p:cNvSpPr>
            <a:spLocks noGrp="1"/>
          </p:cNvSpPr>
          <p:nvPr>
            <p:ph idx="1"/>
          </p:nvPr>
        </p:nvSpPr>
        <p:spPr>
          <a:xfrm>
            <a:off x="578839" y="2265028"/>
            <a:ext cx="10687575" cy="4483916"/>
          </a:xfrm>
        </p:spPr>
        <p:txBody>
          <a:bodyPr>
            <a:normAutofit/>
          </a:bodyPr>
          <a:lstStyle/>
          <a:p>
            <a:pPr marL="0" indent="0">
              <a:buNone/>
            </a:pPr>
            <a:r>
              <a:rPr lang="en-US" dirty="0"/>
              <a:t>The top-level system layout of a Simulink model is a common context that many engineering teams can use and is the basis for many tasks in the Model-Based Design paradigm: analysis, design, test, and implementation. </a:t>
            </a:r>
          </a:p>
          <a:p>
            <a:pPr marL="0" indent="0">
              <a:buNone/>
            </a:pPr>
            <a:r>
              <a:rPr lang="en-US" dirty="0"/>
              <a:t>You define a system at the top level by identifying the structure and individual components. You then organize your model in a hierarchical manner that corresponds to the components. Then you define interfaces for each component and the connections between components.</a:t>
            </a:r>
          </a:p>
          <a:p>
            <a:pPr marL="0" indent="0">
              <a:buNone/>
            </a:pPr>
            <a:r>
              <a:rPr lang="en-US" dirty="0"/>
              <a:t>The featured model in this tutorial is a flat robot that can move or rotate with the help of two wheels, similar to a home vacuuming robot. This model assumes that the robot moves in one of two ways:</a:t>
            </a:r>
          </a:p>
          <a:p>
            <a:r>
              <a:rPr lang="en-US" dirty="0">
                <a:solidFill>
                  <a:srgbClr val="00B050"/>
                </a:solidFill>
              </a:rPr>
              <a:t>Linear</a:t>
            </a:r>
            <a:r>
              <a:rPr lang="en-US" dirty="0"/>
              <a:t> — Both wheels turn in the same direction with the same speed and the robot moves linearly.</a:t>
            </a:r>
          </a:p>
          <a:p>
            <a:r>
              <a:rPr lang="en-US" dirty="0">
                <a:solidFill>
                  <a:srgbClr val="0070C0"/>
                </a:solidFill>
              </a:rPr>
              <a:t>Rotational </a:t>
            </a:r>
            <a:r>
              <a:rPr lang="en-US" dirty="0"/>
              <a:t>— The wheels turn in opposite directions with the same speed and the robot rotates in place.</a:t>
            </a:r>
            <a:endParaRPr lang="ru-RU" dirty="0"/>
          </a:p>
        </p:txBody>
      </p:sp>
    </p:spTree>
    <p:extLst>
      <p:ext uri="{BB962C8B-B14F-4D97-AF65-F5344CB8AC3E}">
        <p14:creationId xmlns:p14="http://schemas.microsoft.com/office/powerpoint/2010/main" val="345784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52E5BA-F35B-4784-90F3-6CC5B2E974DD}"/>
              </a:ext>
            </a:extLst>
          </p:cNvPr>
          <p:cNvSpPr>
            <a:spLocks noGrp="1"/>
          </p:cNvSpPr>
          <p:nvPr>
            <p:ph type="title"/>
          </p:nvPr>
        </p:nvSpPr>
        <p:spPr>
          <a:xfrm>
            <a:off x="894896" y="973667"/>
            <a:ext cx="9021472" cy="762853"/>
          </a:xfrm>
        </p:spPr>
        <p:txBody>
          <a:bodyPr/>
          <a:lstStyle/>
          <a:p>
            <a:pPr algn="ctr"/>
            <a:r>
              <a:rPr lang="en-US" dirty="0">
                <a:solidFill>
                  <a:srgbClr val="FFFF00"/>
                </a:solidFill>
              </a:rPr>
              <a:t>System definition</a:t>
            </a:r>
            <a:endParaRPr lang="ru-RU" dirty="0"/>
          </a:p>
        </p:txBody>
      </p:sp>
      <p:pic>
        <p:nvPicPr>
          <p:cNvPr id="4" name="Объект 3">
            <a:extLst>
              <a:ext uri="{FF2B5EF4-FFF2-40B4-BE49-F238E27FC236}">
                <a16:creationId xmlns:a16="http://schemas.microsoft.com/office/drawing/2014/main" id="{A70C016C-F999-4066-8A07-63B821F4D8C4}"/>
              </a:ext>
            </a:extLst>
          </p:cNvPr>
          <p:cNvPicPr>
            <a:picLocks noGrp="1" noChangeAspect="1"/>
          </p:cNvPicPr>
          <p:nvPr>
            <p:ph idx="1"/>
          </p:nvPr>
        </p:nvPicPr>
        <p:blipFill>
          <a:blip r:embed="rId2"/>
          <a:stretch>
            <a:fillRect/>
          </a:stretch>
        </p:blipFill>
        <p:spPr>
          <a:xfrm>
            <a:off x="3331632" y="2598004"/>
            <a:ext cx="4998636" cy="3743958"/>
          </a:xfrm>
          <a:prstGeom prst="rect">
            <a:avLst/>
          </a:prstGeom>
        </p:spPr>
      </p:pic>
    </p:spTree>
    <p:extLst>
      <p:ext uri="{BB962C8B-B14F-4D97-AF65-F5344CB8AC3E}">
        <p14:creationId xmlns:p14="http://schemas.microsoft.com/office/powerpoint/2010/main" val="889132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563611-C2B4-49E9-ABC1-053C5220C7BD}"/>
              </a:ext>
            </a:extLst>
          </p:cNvPr>
          <p:cNvSpPr>
            <a:spLocks noGrp="1"/>
          </p:cNvSpPr>
          <p:nvPr>
            <p:ph type="title"/>
          </p:nvPr>
        </p:nvSpPr>
        <p:spPr/>
        <p:txBody>
          <a:bodyPr/>
          <a:lstStyle/>
          <a:p>
            <a:pPr algn="ctr"/>
            <a:r>
              <a:rPr lang="en-US" dirty="0">
                <a:solidFill>
                  <a:srgbClr val="FFFF00"/>
                </a:solidFill>
              </a:rPr>
              <a:t>Determining model objectives</a:t>
            </a:r>
            <a:endParaRPr lang="ru-RU" dirty="0">
              <a:solidFill>
                <a:srgbClr val="FFFF00"/>
              </a:solidFill>
            </a:endParaRPr>
          </a:p>
        </p:txBody>
      </p:sp>
      <p:sp>
        <p:nvSpPr>
          <p:cNvPr id="3" name="Объект 2">
            <a:extLst>
              <a:ext uri="{FF2B5EF4-FFF2-40B4-BE49-F238E27FC236}">
                <a16:creationId xmlns:a16="http://schemas.microsoft.com/office/drawing/2014/main" id="{3694C85F-EFFF-4AAD-966D-5E22D57B47DD}"/>
              </a:ext>
            </a:extLst>
          </p:cNvPr>
          <p:cNvSpPr>
            <a:spLocks noGrp="1"/>
          </p:cNvSpPr>
          <p:nvPr>
            <p:ph idx="1"/>
          </p:nvPr>
        </p:nvSpPr>
        <p:spPr>
          <a:xfrm>
            <a:off x="662730" y="2323749"/>
            <a:ext cx="10586907" cy="4286775"/>
          </a:xfrm>
        </p:spPr>
        <p:txBody>
          <a:bodyPr>
            <a:normAutofit lnSpcReduction="10000"/>
          </a:bodyPr>
          <a:lstStyle/>
          <a:p>
            <a:pPr marL="0" indent="0">
              <a:buNone/>
            </a:pPr>
            <a:r>
              <a:rPr lang="en-US" dirty="0"/>
              <a:t>Before designing a model, consider your goals and requirements. The goals dictate both the structure and the level of detail for the model. If the goal is simply to figure out how fast the robot can go, modeling just for linear motion is sufficient. </a:t>
            </a:r>
          </a:p>
          <a:p>
            <a:pPr marL="0" indent="0">
              <a:buNone/>
            </a:pPr>
            <a:r>
              <a:rPr lang="en-US" dirty="0"/>
              <a:t>If the goal is to design a set of inputs for the device to follow a given path, then the rotational component is involved. </a:t>
            </a:r>
          </a:p>
          <a:p>
            <a:pPr marL="0" indent="0">
              <a:buNone/>
            </a:pPr>
            <a:r>
              <a:rPr lang="en-US" dirty="0"/>
              <a:t>If obstacle avoidance is a goal, then the system needs a sensor. Here we build a model with the goal of designing sensor parameters so that the robot stops in time when it detects an obstacle in its path. To achieve this goal, the model must:</a:t>
            </a:r>
          </a:p>
          <a:p>
            <a:r>
              <a:rPr lang="en-US" dirty="0"/>
              <a:t>Determine how quickly the robot stops when the motors stop</a:t>
            </a:r>
          </a:p>
          <a:p>
            <a:r>
              <a:rPr lang="en-US" dirty="0"/>
              <a:t>Provide a series of commands for linear and rotational motion so that the robot can move in a two-dimensional space</a:t>
            </a:r>
          </a:p>
          <a:p>
            <a:pPr marL="0" indent="0">
              <a:buNone/>
            </a:pPr>
            <a:r>
              <a:rPr lang="en-US" dirty="0"/>
              <a:t>The first modeling objective enables you to analyze the motion so you can design the sensor. The second objective enables you to test your design.</a:t>
            </a:r>
            <a:endParaRPr lang="ru-RU" dirty="0"/>
          </a:p>
        </p:txBody>
      </p:sp>
    </p:spTree>
    <p:extLst>
      <p:ext uri="{BB962C8B-B14F-4D97-AF65-F5344CB8AC3E}">
        <p14:creationId xmlns:p14="http://schemas.microsoft.com/office/powerpoint/2010/main" val="2993109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1A9F25-3E29-44C0-90B0-AE46E65F1194}"/>
              </a:ext>
            </a:extLst>
          </p:cNvPr>
          <p:cNvSpPr>
            <a:spLocks noGrp="1"/>
          </p:cNvSpPr>
          <p:nvPr>
            <p:ph type="title"/>
          </p:nvPr>
        </p:nvSpPr>
        <p:spPr>
          <a:xfrm>
            <a:off x="1154954" y="973668"/>
            <a:ext cx="8761413" cy="1157136"/>
          </a:xfrm>
        </p:spPr>
        <p:txBody>
          <a:bodyPr/>
          <a:lstStyle/>
          <a:p>
            <a:pPr algn="ctr"/>
            <a:r>
              <a:rPr lang="en-US" b="1" dirty="0">
                <a:solidFill>
                  <a:srgbClr val="FFFF00"/>
                </a:solidFill>
              </a:rPr>
              <a:t>Identify System Components and Interfaces</a:t>
            </a:r>
            <a:endParaRPr lang="ru-RU" dirty="0">
              <a:solidFill>
                <a:srgbClr val="FFFF00"/>
              </a:solidFill>
            </a:endParaRPr>
          </a:p>
        </p:txBody>
      </p:sp>
      <p:sp>
        <p:nvSpPr>
          <p:cNvPr id="3" name="Объект 2">
            <a:extLst>
              <a:ext uri="{FF2B5EF4-FFF2-40B4-BE49-F238E27FC236}">
                <a16:creationId xmlns:a16="http://schemas.microsoft.com/office/drawing/2014/main" id="{CB1F1370-A448-4917-9150-394C19DFE2F3}"/>
              </a:ext>
            </a:extLst>
          </p:cNvPr>
          <p:cNvSpPr>
            <a:spLocks noGrp="1"/>
          </p:cNvSpPr>
          <p:nvPr>
            <p:ph idx="1"/>
          </p:nvPr>
        </p:nvSpPr>
        <p:spPr>
          <a:xfrm>
            <a:off x="584503" y="2384142"/>
            <a:ext cx="10363129" cy="4473858"/>
          </a:xfrm>
        </p:spPr>
        <p:txBody>
          <a:bodyPr>
            <a:normAutofit/>
          </a:bodyPr>
          <a:lstStyle/>
          <a:p>
            <a:pPr marL="0" indent="0">
              <a:buNone/>
            </a:pPr>
            <a:r>
              <a:rPr lang="en-US" dirty="0"/>
              <a:t>Once you understand your modeling requirements, you can begin to identify the components of the system. Identifying individual components and their relationships within a top-level structure help build a potentially complex model systematically. You perform these steps outside Simulink before you begin building your model.</a:t>
            </a:r>
          </a:p>
          <a:p>
            <a:pPr marL="0" indent="0">
              <a:buNone/>
            </a:pPr>
            <a:r>
              <a:rPr lang="en-US" dirty="0"/>
              <a:t>This task involves answering these questions:</a:t>
            </a:r>
          </a:p>
          <a:p>
            <a:r>
              <a:rPr lang="en-US" dirty="0"/>
              <a:t>What are the structural and functional components of the system? </a:t>
            </a:r>
          </a:p>
          <a:p>
            <a:r>
              <a:rPr lang="en-US" dirty="0"/>
              <a:t>What are the inputs and outputs for each component? Draw a picture showing the connections between components. </a:t>
            </a:r>
          </a:p>
          <a:p>
            <a:r>
              <a:rPr lang="en-US" dirty="0"/>
              <a:t>What level of detail is necessary? Include major system parameters in your diagram.</a:t>
            </a:r>
          </a:p>
          <a:p>
            <a:pPr marL="0" indent="0">
              <a:buNone/>
            </a:pPr>
            <a:endParaRPr lang="ru-RU" dirty="0"/>
          </a:p>
        </p:txBody>
      </p:sp>
    </p:spTree>
    <p:extLst>
      <p:ext uri="{BB962C8B-B14F-4D97-AF65-F5344CB8AC3E}">
        <p14:creationId xmlns:p14="http://schemas.microsoft.com/office/powerpoint/2010/main" val="4275036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1C68DC-4143-47EC-837E-0014A6FD433D}"/>
              </a:ext>
            </a:extLst>
          </p:cNvPr>
          <p:cNvSpPr>
            <a:spLocks noGrp="1"/>
          </p:cNvSpPr>
          <p:nvPr>
            <p:ph type="title"/>
          </p:nvPr>
        </p:nvSpPr>
        <p:spPr>
          <a:xfrm>
            <a:off x="880844" y="973667"/>
            <a:ext cx="9035523" cy="1081635"/>
          </a:xfrm>
        </p:spPr>
        <p:txBody>
          <a:bodyPr/>
          <a:lstStyle/>
          <a:p>
            <a:pPr algn="ctr"/>
            <a:r>
              <a:rPr lang="en-US" b="1" dirty="0">
                <a:solidFill>
                  <a:srgbClr val="FFFF00"/>
                </a:solidFill>
              </a:rPr>
              <a:t>Identify System Components and Interfaces</a:t>
            </a:r>
            <a:endParaRPr lang="ru-RU" dirty="0"/>
          </a:p>
        </p:txBody>
      </p:sp>
      <p:sp>
        <p:nvSpPr>
          <p:cNvPr id="3" name="Объект 2">
            <a:extLst>
              <a:ext uri="{FF2B5EF4-FFF2-40B4-BE49-F238E27FC236}">
                <a16:creationId xmlns:a16="http://schemas.microsoft.com/office/drawing/2014/main" id="{BDF68C7E-C9A5-423C-AD91-FAD2BD7D28E9}"/>
              </a:ext>
            </a:extLst>
          </p:cNvPr>
          <p:cNvSpPr>
            <a:spLocks noGrp="1"/>
          </p:cNvSpPr>
          <p:nvPr>
            <p:ph idx="1"/>
          </p:nvPr>
        </p:nvSpPr>
        <p:spPr>
          <a:xfrm>
            <a:off x="520117" y="2374083"/>
            <a:ext cx="10377181" cy="4286775"/>
          </a:xfrm>
        </p:spPr>
        <p:txBody>
          <a:bodyPr/>
          <a:lstStyle/>
          <a:p>
            <a:pPr marL="0" indent="0">
              <a:buNone/>
            </a:pPr>
            <a:r>
              <a:rPr lang="en-US" dirty="0"/>
              <a:t>It is often beneficial to consider the following:</a:t>
            </a:r>
          </a:p>
          <a:p>
            <a:r>
              <a:rPr lang="en-US" dirty="0"/>
              <a:t>What parts of the system need testing?</a:t>
            </a:r>
          </a:p>
          <a:p>
            <a:r>
              <a:rPr lang="en-US" dirty="0"/>
              <a:t>What is the test data and success criteria?</a:t>
            </a:r>
          </a:p>
          <a:p>
            <a:r>
              <a:rPr lang="en-US" dirty="0"/>
              <a:t>Which outputs are necessary for analysis and design tasks?</a:t>
            </a:r>
            <a:endParaRPr lang="ru-RU" dirty="0"/>
          </a:p>
        </p:txBody>
      </p:sp>
    </p:spTree>
    <p:extLst>
      <p:ext uri="{BB962C8B-B14F-4D97-AF65-F5344CB8AC3E}">
        <p14:creationId xmlns:p14="http://schemas.microsoft.com/office/powerpoint/2010/main" val="2080840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вет директоров">
  <a:themeElements>
    <a:clrScheme name="Совет директоров">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Совет директоров">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вет директоров">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280</TotalTime>
  <Words>748</Words>
  <Application>Microsoft Office PowerPoint</Application>
  <PresentationFormat>Широкоэкранный</PresentationFormat>
  <Paragraphs>45</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Century Gothic</vt:lpstr>
      <vt:lpstr>Wingdings 3</vt:lpstr>
      <vt:lpstr>Совет директоров</vt:lpstr>
      <vt:lpstr>Презентация PowerPoint</vt:lpstr>
      <vt:lpstr>Model-Based Design with Simulink</vt:lpstr>
      <vt:lpstr>Model-Based Design with Simulink</vt:lpstr>
      <vt:lpstr>Model-Based Design with Simulink</vt:lpstr>
      <vt:lpstr>System definition</vt:lpstr>
      <vt:lpstr>System definition</vt:lpstr>
      <vt:lpstr>Determining model objectives</vt:lpstr>
      <vt:lpstr>Identify System Components and Interfaces</vt:lpstr>
      <vt:lpstr>Identify System Components and Interfaces</vt:lpstr>
      <vt:lpstr>Identify robot motion components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Владислав Карюкин</dc:creator>
  <cp:lastModifiedBy>Владислав Карюкин</cp:lastModifiedBy>
  <cp:revision>11</cp:revision>
  <dcterms:created xsi:type="dcterms:W3CDTF">2019-10-02T16:07:44Z</dcterms:created>
  <dcterms:modified xsi:type="dcterms:W3CDTF">2019-10-02T20:48:12Z</dcterms:modified>
</cp:coreProperties>
</file>